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7" r:id="rId4"/>
    <p:sldId id="268" r:id="rId5"/>
    <p:sldId id="269" r:id="rId6"/>
    <p:sldId id="259" r:id="rId7"/>
    <p:sldId id="261" r:id="rId8"/>
    <p:sldId id="262" r:id="rId9"/>
    <p:sldId id="270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D0F10-9E2E-4547-A082-21B2055F15EC}" type="datetimeFigureOut">
              <a:rPr lang="en-GB" smtClean="0"/>
              <a:t>14/09/2026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40E36-2D26-49C8-9263-ED8B183161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9452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D0F10-9E2E-4547-A082-21B2055F15EC}" type="datetimeFigureOut">
              <a:rPr lang="en-GB" smtClean="0"/>
              <a:t>14/09/2026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40E36-2D26-49C8-9263-ED8B183161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2906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D0F10-9E2E-4547-A082-21B2055F15EC}" type="datetimeFigureOut">
              <a:rPr lang="en-GB" smtClean="0"/>
              <a:t>14/09/2026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40E36-2D26-49C8-9263-ED8B183161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5511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D0F10-9E2E-4547-A082-21B2055F15EC}" type="datetimeFigureOut">
              <a:rPr lang="en-GB" smtClean="0"/>
              <a:t>14/09/2026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40E36-2D26-49C8-9263-ED8B183161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9251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D0F10-9E2E-4547-A082-21B2055F15EC}" type="datetimeFigureOut">
              <a:rPr lang="en-GB" smtClean="0"/>
              <a:t>14/09/2026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40E36-2D26-49C8-9263-ED8B183161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3970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D0F10-9E2E-4547-A082-21B2055F15EC}" type="datetimeFigureOut">
              <a:rPr lang="en-GB" smtClean="0"/>
              <a:t>14/09/2026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40E36-2D26-49C8-9263-ED8B183161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8827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D0F10-9E2E-4547-A082-21B2055F15EC}" type="datetimeFigureOut">
              <a:rPr lang="en-GB" smtClean="0"/>
              <a:t>14/09/2026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40E36-2D26-49C8-9263-ED8B183161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6684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D0F10-9E2E-4547-A082-21B2055F15EC}" type="datetimeFigureOut">
              <a:rPr lang="en-GB" smtClean="0"/>
              <a:t>14/09/2026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40E36-2D26-49C8-9263-ED8B183161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8165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D0F10-9E2E-4547-A082-21B2055F15EC}" type="datetimeFigureOut">
              <a:rPr lang="en-GB" smtClean="0"/>
              <a:t>14/09/2026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40E36-2D26-49C8-9263-ED8B183161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758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D0F10-9E2E-4547-A082-21B2055F15EC}" type="datetimeFigureOut">
              <a:rPr lang="en-GB" smtClean="0"/>
              <a:t>14/09/2026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40E36-2D26-49C8-9263-ED8B183161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2786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D0F10-9E2E-4547-A082-21B2055F15EC}" type="datetimeFigureOut">
              <a:rPr lang="en-GB" smtClean="0"/>
              <a:t>14/09/2026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40E36-2D26-49C8-9263-ED8B183161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2730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5D0F10-9E2E-4547-A082-21B2055F15EC}" type="datetimeFigureOut">
              <a:rPr lang="en-GB" smtClean="0"/>
              <a:t>14/09/2026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D40E36-2D26-49C8-9263-ED8B183161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8693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03837" y="1991413"/>
            <a:ext cx="8700247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LENZIE ACADEMY PTA</a:t>
            </a:r>
          </a:p>
        </p:txBody>
      </p:sp>
      <p:sp>
        <p:nvSpPr>
          <p:cNvPr id="6" name="Rectangle 5"/>
          <p:cNvSpPr/>
          <p:nvPr/>
        </p:nvSpPr>
        <p:spPr>
          <a:xfrm>
            <a:off x="3101931" y="3188523"/>
            <a:ext cx="570406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AGM &amp; MEETING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1187511" y="4388852"/>
            <a:ext cx="99808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THURSDAY 10</a:t>
            </a:r>
            <a:r>
              <a:rPr lang="en-US" sz="5400" b="1" baseline="30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</a:t>
            </a:r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SEPTEMBER, 2025</a:t>
            </a:r>
            <a:endParaRPr lang="en-US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349523-4536-11E0-8DAE-C8FDB979E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76" y="205505"/>
            <a:ext cx="2295822" cy="16019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A233505-B690-7F94-1267-8508ADEB77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081" y="65405"/>
            <a:ext cx="2464144" cy="173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310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074461" y="312224"/>
            <a:ext cx="6195498" cy="86177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LENZIE ACADEMY PTA</a:t>
            </a:r>
          </a:p>
        </p:txBody>
      </p:sp>
      <p:pic>
        <p:nvPicPr>
          <p:cNvPr id="8" name="Picture 14" descr="320+ Thank You Images, Pictures, Photos - Page 4 | Desi Commen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4626" y="1173998"/>
            <a:ext cx="6439374" cy="4829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0753048-29B2-7B17-634F-254885E003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081" y="65405"/>
            <a:ext cx="2464144" cy="173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044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54206" y="314572"/>
            <a:ext cx="6059021" cy="86177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LENZIE ACADEMY PTA</a:t>
            </a:r>
          </a:p>
        </p:txBody>
      </p:sp>
      <p:sp>
        <p:nvSpPr>
          <p:cNvPr id="6" name="Rectangle 5"/>
          <p:cNvSpPr/>
          <p:nvPr/>
        </p:nvSpPr>
        <p:spPr>
          <a:xfrm>
            <a:off x="409613" y="1042469"/>
            <a:ext cx="6849760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000" dirty="0"/>
              <a:t>Welcome &amp; Introductions</a:t>
            </a:r>
            <a:endParaRPr lang="en-US" sz="5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09613" y="1780424"/>
            <a:ext cx="1160821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0" dirty="0"/>
              <a:t>Who are the PTA?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09613" y="2384502"/>
            <a:ext cx="1160821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0" dirty="0">
                <a:ln w="0"/>
              </a:rPr>
              <a:t>What the PTA do</a:t>
            </a:r>
          </a:p>
        </p:txBody>
      </p:sp>
      <p:pic>
        <p:nvPicPr>
          <p:cNvPr id="19" name="Picture 4" descr="Welcome rainbow flat sticker banner header lett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6514" y="2097205"/>
            <a:ext cx="6524625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1113342" y="3030124"/>
            <a:ext cx="11608216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000" dirty="0"/>
              <a:t>Quiz Nights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000" dirty="0"/>
              <a:t>Sponsored Santa Dash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000" dirty="0"/>
              <a:t>Sponsored Halloween Fun Run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000" dirty="0"/>
              <a:t>Race Nights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000" dirty="0"/>
              <a:t>MasterChef Night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000" dirty="0"/>
              <a:t>Comedy Night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000" dirty="0"/>
              <a:t>Online Raffles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000" dirty="0"/>
              <a:t>Doughnut sales &amp; Dress Down Days</a:t>
            </a:r>
            <a:endParaRPr lang="en-US" sz="3000" dirty="0">
              <a:ln w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411E5F6-6D63-B25D-495C-0716DD311B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081" y="65405"/>
            <a:ext cx="2464144" cy="173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89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15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59666" y="314096"/>
            <a:ext cx="6072668" cy="86177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LENZIE ACADEMY PTA</a:t>
            </a:r>
          </a:p>
        </p:txBody>
      </p:sp>
      <p:pic>
        <p:nvPicPr>
          <p:cNvPr id="2050" name="Picture 2" descr="Piggy Bank British Currency Money Stock Illustrations – 160 Piggy Bank British  Currency Money Stock Illustrations, Vectors &amp; Clipart - Dreamstim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59500" y1="47625" x2="59500" y2="47625"/>
                        <a14:foregroundMark x1="65750" y1="46875" x2="65750" y2="46875"/>
                        <a14:foregroundMark x1="59125" y1="45500" x2="59125" y2="45500"/>
                        <a14:foregroundMark x1="61375" y1="48250" x2="61375" y2="48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26" t="5994" r="10895" b="10626"/>
          <a:stretch/>
        </p:blipFill>
        <p:spPr bwMode="auto">
          <a:xfrm>
            <a:off x="9670326" y="4711575"/>
            <a:ext cx="2013834" cy="2013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0C65677-55AC-0A00-00C4-C44789934902}"/>
              </a:ext>
            </a:extLst>
          </p:cNvPr>
          <p:cNvSpPr/>
          <p:nvPr/>
        </p:nvSpPr>
        <p:spPr>
          <a:xfrm>
            <a:off x="409613" y="1043277"/>
            <a:ext cx="11608216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3000" dirty="0">
                <a:ln w="0"/>
              </a:rPr>
              <a:t>How much is raised? - £13,471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B3A3D18-ED64-3A8A-60A5-5F52006525EE}"/>
              </a:ext>
            </a:extLst>
          </p:cNvPr>
          <p:cNvSpPr/>
          <p:nvPr/>
        </p:nvSpPr>
        <p:spPr>
          <a:xfrm>
            <a:off x="409613" y="1555501"/>
            <a:ext cx="11608216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3000" dirty="0">
                <a:ln w="0"/>
              </a:rPr>
              <a:t>What the PTA fund - £16,883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FB29ED4-3B29-E584-F5CE-4F071114C4D7}"/>
              </a:ext>
            </a:extLst>
          </p:cNvPr>
          <p:cNvSpPr/>
          <p:nvPr/>
        </p:nvSpPr>
        <p:spPr>
          <a:xfrm>
            <a:off x="1153683" y="2025908"/>
            <a:ext cx="10370446" cy="44012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2800" dirty="0"/>
              <a:t>Donation towards New LEZ School Bus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2800" dirty="0">
                <a:cs typeface="Times New Roman" panose="02020603050405020304" pitchFamily="18" charset="0"/>
              </a:rPr>
              <a:t>Mobile Phone Pockets for mobile phone storage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2800" dirty="0"/>
              <a:t>Science, Maths, Art, Design &amp; Photography Equipment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2800" dirty="0">
                <a:cs typeface="Times New Roman" panose="02020603050405020304" pitchFamily="18" charset="0"/>
              </a:rPr>
              <a:t>Tropical Rainforest Mini-Zoo Experience</a:t>
            </a:r>
            <a:endParaRPr lang="en-GB" sz="2800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2800" dirty="0"/>
              <a:t>Wellbeing Day </a:t>
            </a:r>
            <a:r>
              <a:rPr lang="en-GB" sz="2800" dirty="0">
                <a:cs typeface="Times New Roman" panose="02020603050405020304" pitchFamily="18" charset="0"/>
              </a:rPr>
              <a:t>Hire Slide, Assault course &amp; Mega Bouncy Castle</a:t>
            </a:r>
            <a:endParaRPr lang="en-GB" sz="2800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2800" dirty="0"/>
              <a:t>Donations to School Clubs, Trips, Events &amp; School Show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2800" dirty="0"/>
              <a:t>Science Fair &amp; Bounce Back Day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2800" dirty="0"/>
              <a:t>Subscriptions to Online Maths Programs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2800" dirty="0">
                <a:ln w="0"/>
              </a:rPr>
              <a:t>Silent Disco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2800" dirty="0">
                <a:ln w="0"/>
              </a:rPr>
              <a:t>P7 Transition Comic Book</a:t>
            </a:r>
            <a:endParaRPr lang="en-US" sz="2800" dirty="0">
              <a:ln w="0"/>
            </a:endParaRPr>
          </a:p>
        </p:txBody>
      </p:sp>
    </p:spTree>
    <p:extLst>
      <p:ext uri="{BB962C8B-B14F-4D97-AF65-F5344CB8AC3E}">
        <p14:creationId xmlns:p14="http://schemas.microsoft.com/office/powerpoint/2010/main" val="622276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5252" y="3943498"/>
            <a:ext cx="1285466" cy="244752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65529" y="231008"/>
            <a:ext cx="6004430" cy="86177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LENZIE ACADEMY PTA</a:t>
            </a:r>
          </a:p>
        </p:txBody>
      </p:sp>
      <p:sp>
        <p:nvSpPr>
          <p:cNvPr id="8" name="Rectangle 7"/>
          <p:cNvSpPr/>
          <p:nvPr/>
        </p:nvSpPr>
        <p:spPr>
          <a:xfrm>
            <a:off x="583784" y="970451"/>
            <a:ext cx="11608216" cy="63094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500" dirty="0">
                <a:ln w="0"/>
              </a:rPr>
              <a:t>Contact Details/Communication</a:t>
            </a:r>
            <a:r>
              <a:rPr lang="en-US" sz="3500" dirty="0"/>
              <a:t>	</a:t>
            </a:r>
            <a:endParaRPr lang="en-GB" sz="35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7D16D59-6E26-1E17-3CC8-550AF43F5409}"/>
              </a:ext>
            </a:extLst>
          </p:cNvPr>
          <p:cNvGrpSpPr/>
          <p:nvPr/>
        </p:nvGrpSpPr>
        <p:grpSpPr>
          <a:xfrm>
            <a:off x="757058" y="2759318"/>
            <a:ext cx="12482583" cy="915970"/>
            <a:chOff x="673608" y="2153960"/>
            <a:chExt cx="12482583" cy="91597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BFB860A-0A85-4059-4C04-B15F61AA245F}"/>
                </a:ext>
              </a:extLst>
            </p:cNvPr>
            <p:cNvSpPr/>
            <p:nvPr/>
          </p:nvSpPr>
          <p:spPr>
            <a:xfrm>
              <a:off x="1547975" y="2319557"/>
              <a:ext cx="11608216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en-US" sz="3200" dirty="0"/>
                <a:t>PTA Website – </a:t>
              </a:r>
              <a:r>
                <a:rPr lang="en-US" sz="3200" dirty="0">
                  <a:solidFill>
                    <a:srgbClr val="0070C0"/>
                  </a:solidFill>
                </a:rPr>
                <a:t>www.lenzieacademypta.org.uk</a:t>
              </a:r>
              <a:r>
                <a:rPr lang="en-US" sz="3200" dirty="0"/>
                <a:t>	</a:t>
              </a:r>
              <a:endParaRPr lang="en-GB" sz="3200" dirty="0"/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BF1B27DB-5A18-9EEB-D9EF-E8A94BDD6B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608" y="2153960"/>
              <a:ext cx="915968" cy="915970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FF310A4-F3FF-52AF-7D29-7B5D2D2A2D9C}"/>
              </a:ext>
            </a:extLst>
          </p:cNvPr>
          <p:cNvGrpSpPr/>
          <p:nvPr/>
        </p:nvGrpSpPr>
        <p:grpSpPr>
          <a:xfrm>
            <a:off x="859495" y="3667636"/>
            <a:ext cx="12362736" cy="728615"/>
            <a:chOff x="836387" y="3438277"/>
            <a:chExt cx="12362736" cy="728615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4A52B3D-880F-A3FE-6212-B847BD5A166F}"/>
                </a:ext>
              </a:extLst>
            </p:cNvPr>
            <p:cNvSpPr/>
            <p:nvPr/>
          </p:nvSpPr>
          <p:spPr>
            <a:xfrm>
              <a:off x="1590907" y="3510196"/>
              <a:ext cx="11608216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en-US" sz="3200" dirty="0"/>
                <a:t>PTA Facebook - </a:t>
              </a:r>
              <a:r>
                <a:rPr lang="en-GB" sz="3200" dirty="0" err="1">
                  <a:solidFill>
                    <a:srgbClr val="0070C0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Lenzie</a:t>
              </a:r>
              <a:r>
                <a:rPr lang="en-GB" sz="3200" dirty="0">
                  <a:solidFill>
                    <a:srgbClr val="0070C0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 Academy PTA</a:t>
              </a:r>
              <a:endParaRPr lang="en-GB" sz="3200" dirty="0">
                <a:solidFill>
                  <a:srgbClr val="0070C0"/>
                </a:solidFill>
              </a:endParaRPr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B78299B4-5254-CD8A-09D9-B54F8D896E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6387" y="3438277"/>
              <a:ext cx="728615" cy="728615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4A2DFA4-B709-464E-0EAB-FAFFC2CD3021}"/>
              </a:ext>
            </a:extLst>
          </p:cNvPr>
          <p:cNvGrpSpPr/>
          <p:nvPr/>
        </p:nvGrpSpPr>
        <p:grpSpPr>
          <a:xfrm>
            <a:off x="859495" y="4476537"/>
            <a:ext cx="12421747" cy="745530"/>
            <a:chOff x="810926" y="5090363"/>
            <a:chExt cx="12421747" cy="745530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A11815C-B185-AEF3-6FC8-FA421CFAA469}"/>
                </a:ext>
              </a:extLst>
            </p:cNvPr>
            <p:cNvSpPr/>
            <p:nvPr/>
          </p:nvSpPr>
          <p:spPr>
            <a:xfrm>
              <a:off x="1624457" y="5168021"/>
              <a:ext cx="11608216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en-US" sz="3200" dirty="0"/>
                <a:t>School Instagram - </a:t>
              </a:r>
              <a:r>
                <a:rPr lang="en-US" sz="3200" dirty="0">
                  <a:solidFill>
                    <a:srgbClr val="0070C0"/>
                  </a:solidFill>
                </a:rPr>
                <a:t>@</a:t>
              </a:r>
              <a:r>
                <a:rPr lang="en-US" sz="3200" dirty="0" err="1">
                  <a:solidFill>
                    <a:srgbClr val="0070C0"/>
                  </a:solidFill>
                </a:rPr>
                <a:t>wearelenzieacademy</a:t>
              </a:r>
              <a:r>
                <a:rPr lang="en-US" sz="3200" dirty="0"/>
                <a:t>	</a:t>
              </a:r>
              <a:endParaRPr lang="en-GB" sz="3200" dirty="0"/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EB3AF1C3-7CC9-E8F8-1878-751492455F3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0926" y="5090363"/>
              <a:ext cx="743509" cy="745530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AFE506F-675E-B843-32E9-88B107BDE0BA}"/>
              </a:ext>
            </a:extLst>
          </p:cNvPr>
          <p:cNvGrpSpPr/>
          <p:nvPr/>
        </p:nvGrpSpPr>
        <p:grpSpPr>
          <a:xfrm>
            <a:off x="859495" y="5381537"/>
            <a:ext cx="12414089" cy="589049"/>
            <a:chOff x="831429" y="5986649"/>
            <a:chExt cx="12414089" cy="589049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C948C05B-11EB-9F63-E489-122723EDDEEC}"/>
                </a:ext>
              </a:extLst>
            </p:cNvPr>
            <p:cNvSpPr/>
            <p:nvPr/>
          </p:nvSpPr>
          <p:spPr>
            <a:xfrm>
              <a:off x="1637302" y="5986649"/>
              <a:ext cx="11608216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en-US" sz="3200" dirty="0"/>
                <a:t>School Newsletters	</a:t>
              </a:r>
              <a:endParaRPr lang="en-GB" sz="3200" dirty="0"/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C5AD7444-E29B-8082-32BA-B86DA16D153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429" y="6026172"/>
              <a:ext cx="733995" cy="549526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5968307-73F9-F4B5-60D9-BA0D6E5F66DD}"/>
              </a:ext>
            </a:extLst>
          </p:cNvPr>
          <p:cNvGrpSpPr/>
          <p:nvPr/>
        </p:nvGrpSpPr>
        <p:grpSpPr>
          <a:xfrm>
            <a:off x="917898" y="1690738"/>
            <a:ext cx="12309028" cy="1183281"/>
            <a:chOff x="864190" y="1634758"/>
            <a:chExt cx="12309028" cy="1183281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7343B3C4-0B92-5217-F719-B91C58622787}"/>
                </a:ext>
              </a:extLst>
            </p:cNvPr>
            <p:cNvSpPr/>
            <p:nvPr/>
          </p:nvSpPr>
          <p:spPr>
            <a:xfrm>
              <a:off x="1565002" y="1634758"/>
              <a:ext cx="11608216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en-US" sz="3200" dirty="0"/>
                <a:t>PTA Email – </a:t>
              </a:r>
              <a:r>
                <a:rPr lang="en-US" sz="3200" dirty="0">
                  <a:solidFill>
                    <a:srgbClr val="0070C0"/>
                  </a:solidFill>
                </a:rPr>
                <a:t>lenzieacademypta@gmail.com</a:t>
              </a:r>
            </a:p>
          </p:txBody>
        </p: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E0FC9DA5-F2E4-8864-8B0A-7DFEA4E611C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4190" y="1684768"/>
              <a:ext cx="626451" cy="628937"/>
            </a:xfrm>
            <a:prstGeom prst="rect">
              <a:avLst/>
            </a:prstGeom>
          </p:spPr>
        </p:pic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5D10EBBD-9ADE-010A-A4B3-D34753779726}"/>
                </a:ext>
              </a:extLst>
            </p:cNvPr>
            <p:cNvSpPr/>
            <p:nvPr/>
          </p:nvSpPr>
          <p:spPr>
            <a:xfrm>
              <a:off x="1560307" y="2233264"/>
              <a:ext cx="11608216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en-US" sz="3200" dirty="0"/>
                <a:t>Group Calls – Email via School</a:t>
              </a:r>
            </a:p>
          </p:txBody>
        </p:sp>
      </p:grpSp>
      <p:pic>
        <p:nvPicPr>
          <p:cNvPr id="41" name="Picture 40">
            <a:extLst>
              <a:ext uri="{FF2B5EF4-FFF2-40B4-BE49-F238E27FC236}">
                <a16:creationId xmlns:a16="http://schemas.microsoft.com/office/drawing/2014/main" id="{FC860E93-41CD-AB1E-B0D2-C51E9E31B49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081" y="65405"/>
            <a:ext cx="2464144" cy="173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65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92825" y="312224"/>
            <a:ext cx="5977134" cy="86177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LENZIE ACADEMY PTA</a:t>
            </a:r>
          </a:p>
        </p:txBody>
      </p:sp>
      <p:sp>
        <p:nvSpPr>
          <p:cNvPr id="7" name="Rectangle 6"/>
          <p:cNvSpPr/>
          <p:nvPr/>
        </p:nvSpPr>
        <p:spPr>
          <a:xfrm>
            <a:off x="833957" y="1056378"/>
            <a:ext cx="62937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5400" dirty="0">
                <a:ln w="0"/>
              </a:rPr>
              <a:t>How parents can help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0"/>
          <a:stretch/>
        </p:blipFill>
        <p:spPr>
          <a:xfrm>
            <a:off x="9474252" y="3257397"/>
            <a:ext cx="2179130" cy="318586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D0850D0-E9C5-CDEF-3CE3-0405AE2AE6DF}"/>
              </a:ext>
            </a:extLst>
          </p:cNvPr>
          <p:cNvSpPr/>
          <p:nvPr/>
        </p:nvSpPr>
        <p:spPr>
          <a:xfrm>
            <a:off x="473022" y="1923310"/>
            <a:ext cx="1085829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GB" sz="3200" dirty="0"/>
              <a:t>Monetary Donation via electronic bank transfer or PayPal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81D9C8-F3DC-A61B-1318-E01E89E34822}"/>
              </a:ext>
            </a:extLst>
          </p:cNvPr>
          <p:cNvSpPr/>
          <p:nvPr/>
        </p:nvSpPr>
        <p:spPr>
          <a:xfrm>
            <a:off x="473021" y="5917592"/>
            <a:ext cx="335681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US" sz="3200" dirty="0"/>
              <a:t>Join the PTA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F3D865-43F4-6026-B87D-3DC185EF1852}"/>
              </a:ext>
            </a:extLst>
          </p:cNvPr>
          <p:cNvSpPr/>
          <p:nvPr/>
        </p:nvSpPr>
        <p:spPr>
          <a:xfrm>
            <a:off x="473022" y="2431474"/>
            <a:ext cx="674934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GB" sz="3200" dirty="0"/>
              <a:t>Join Brand New PTA Lenzie Lotto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C5518C-82BA-D45F-9526-6E1A8FA92880}"/>
              </a:ext>
            </a:extLst>
          </p:cNvPr>
          <p:cNvSpPr/>
          <p:nvPr/>
        </p:nvSpPr>
        <p:spPr>
          <a:xfrm>
            <a:off x="473021" y="2883240"/>
            <a:ext cx="859222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US" sz="3200" dirty="0"/>
              <a:t>Use Easy Fundraising when shopping online</a:t>
            </a:r>
            <a:endParaRPr lang="en-GB" sz="32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A631120-8ED8-8E5C-3009-81FB4289A8F6}"/>
              </a:ext>
            </a:extLst>
          </p:cNvPr>
          <p:cNvSpPr/>
          <p:nvPr/>
        </p:nvSpPr>
        <p:spPr>
          <a:xfrm>
            <a:off x="473021" y="3391404"/>
            <a:ext cx="755149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US" sz="3200" dirty="0"/>
              <a:t>Buy Tickets to PTA Fundraising Events</a:t>
            </a:r>
            <a:endParaRPr lang="en-GB" sz="32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0E51582-2B0F-A314-46FB-CDB27B7E80FD}"/>
              </a:ext>
            </a:extLst>
          </p:cNvPr>
          <p:cNvSpPr/>
          <p:nvPr/>
        </p:nvSpPr>
        <p:spPr>
          <a:xfrm>
            <a:off x="473021" y="3899568"/>
            <a:ext cx="419153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US" sz="3200" dirty="0"/>
              <a:t>Raffle Donations</a:t>
            </a:r>
            <a:endParaRPr lang="en-GB" sz="32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DF19E3E-0BDC-7F44-4F1D-06222E473A3E}"/>
              </a:ext>
            </a:extLst>
          </p:cNvPr>
          <p:cNvSpPr/>
          <p:nvPr/>
        </p:nvSpPr>
        <p:spPr>
          <a:xfrm>
            <a:off x="473021" y="4400416"/>
            <a:ext cx="42520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US" sz="3200" dirty="0"/>
              <a:t>Buy Raffle Tickets</a:t>
            </a:r>
            <a:endParaRPr lang="en-GB" sz="32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82826F3-9071-B0D5-B13E-AA4979DDCF6E}"/>
              </a:ext>
            </a:extLst>
          </p:cNvPr>
          <p:cNvSpPr/>
          <p:nvPr/>
        </p:nvSpPr>
        <p:spPr>
          <a:xfrm>
            <a:off x="496200" y="4908580"/>
            <a:ext cx="388439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US" sz="3200" dirty="0"/>
              <a:t>Buy Doughnuts</a:t>
            </a:r>
            <a:endParaRPr lang="en-GB" sz="3200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20AB8C25-9A28-38C1-22F7-F06B595719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081" y="65405"/>
            <a:ext cx="2464144" cy="1731274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D0DDDAB-2E10-606C-45D5-2543A450A497}"/>
              </a:ext>
            </a:extLst>
          </p:cNvPr>
          <p:cNvSpPr/>
          <p:nvPr/>
        </p:nvSpPr>
        <p:spPr>
          <a:xfrm>
            <a:off x="473021" y="5409428"/>
            <a:ext cx="725294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US" sz="3200" dirty="0"/>
              <a:t>Sponsor Pupils at Sponsored Events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858417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4" grpId="0"/>
      <p:bldP spid="10" grpId="0"/>
      <p:bldP spid="19" grpId="0"/>
      <p:bldP spid="20" grpId="0"/>
      <p:bldP spid="21" grpId="0"/>
      <p:bldP spid="22" grpId="0"/>
      <p:bldP spid="23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20119" y="312224"/>
            <a:ext cx="5949839" cy="86177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LENZIE ACADEMY PTA</a:t>
            </a:r>
          </a:p>
        </p:txBody>
      </p:sp>
      <p:sp>
        <p:nvSpPr>
          <p:cNvPr id="6" name="Rectangle 5"/>
          <p:cNvSpPr/>
          <p:nvPr/>
        </p:nvSpPr>
        <p:spPr>
          <a:xfrm>
            <a:off x="761550" y="1098729"/>
            <a:ext cx="7329634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000" dirty="0"/>
              <a:t>Office Bearer Nominations</a:t>
            </a:r>
            <a:endParaRPr lang="en-US" sz="5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35287" y="1960503"/>
            <a:ext cx="10672152" cy="48320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US" sz="4400" dirty="0"/>
              <a:t>Chair</a:t>
            </a:r>
            <a:endParaRPr lang="en-GB" sz="4400" dirty="0"/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US" sz="4400" dirty="0"/>
              <a:t>Vice Chair</a:t>
            </a:r>
            <a:endParaRPr lang="en-GB" sz="4400" dirty="0"/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US" sz="4400" dirty="0"/>
              <a:t>Treasurer</a:t>
            </a:r>
            <a:endParaRPr lang="en-GB" sz="4400" dirty="0"/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US" sz="4400" dirty="0"/>
              <a:t>Secretary</a:t>
            </a:r>
            <a:endParaRPr lang="en-GB" sz="4400" dirty="0"/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US" sz="4400" dirty="0"/>
              <a:t>Website, Social Media &amp; Communication</a:t>
            </a:r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US" sz="4400" dirty="0"/>
              <a:t>Raffle Prize Committee</a:t>
            </a:r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US" sz="4400" dirty="0"/>
              <a:t>Grants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2111" y="2180850"/>
            <a:ext cx="3764602" cy="252306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EA5100E-46A1-1315-7D21-C5AECBEE6F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081" y="65405"/>
            <a:ext cx="2464144" cy="173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574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90621" y="312224"/>
            <a:ext cx="5979338" cy="86177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LENZIE ACADEMY PTA</a:t>
            </a:r>
          </a:p>
        </p:txBody>
      </p:sp>
      <p:sp>
        <p:nvSpPr>
          <p:cNvPr id="6" name="Rectangle 5"/>
          <p:cNvSpPr/>
          <p:nvPr/>
        </p:nvSpPr>
        <p:spPr>
          <a:xfrm>
            <a:off x="641088" y="1173998"/>
            <a:ext cx="870404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en-US" sz="4400" dirty="0"/>
              <a:t>Treasurer’s Report (Annual Accounts)</a:t>
            </a:r>
            <a:endParaRPr lang="en-GB" sz="4400" dirty="0"/>
          </a:p>
        </p:txBody>
      </p:sp>
      <p:sp>
        <p:nvSpPr>
          <p:cNvPr id="8" name="Rectangle 7"/>
          <p:cNvSpPr/>
          <p:nvPr/>
        </p:nvSpPr>
        <p:spPr>
          <a:xfrm>
            <a:off x="641088" y="1841242"/>
            <a:ext cx="8684622" cy="50167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1600200" lvl="2" indent="-685800">
              <a:buFont typeface="Arial" panose="020B0604020202020204" pitchFamily="34" charset="0"/>
              <a:buChar char="•"/>
            </a:pPr>
            <a:r>
              <a:rPr lang="en-GB" sz="3200" dirty="0"/>
              <a:t>New Treasurer &amp; Handover</a:t>
            </a:r>
          </a:p>
          <a:p>
            <a:pPr marL="1600200" lvl="2" indent="-685800">
              <a:buFont typeface="Arial" panose="020B0604020202020204" pitchFamily="34" charset="0"/>
              <a:buChar char="•"/>
            </a:pPr>
            <a:r>
              <a:rPr lang="en-GB" sz="3200" dirty="0"/>
              <a:t>Current Balance - £10,234</a:t>
            </a:r>
          </a:p>
          <a:p>
            <a:pPr marL="1600200" lvl="2" indent="-685800">
              <a:buFont typeface="Arial" panose="020B0604020202020204" pitchFamily="34" charset="0"/>
              <a:buChar char="•"/>
            </a:pPr>
            <a:r>
              <a:rPr lang="en-GB" sz="3200" dirty="0"/>
              <a:t>The 500 Club - £3,505</a:t>
            </a:r>
          </a:p>
          <a:p>
            <a:pPr marL="1600200" lvl="2" indent="-685800">
              <a:buFont typeface="Arial" panose="020B0604020202020204" pitchFamily="34" charset="0"/>
              <a:buChar char="•"/>
            </a:pPr>
            <a:r>
              <a:rPr lang="en-GB" sz="3200" dirty="0" err="1"/>
              <a:t>Easyfundraising</a:t>
            </a:r>
            <a:r>
              <a:rPr lang="en-GB" sz="3200" dirty="0"/>
              <a:t> - £354</a:t>
            </a:r>
          </a:p>
          <a:p>
            <a:pPr marL="1600200" lvl="2" indent="-685800">
              <a:buFont typeface="Arial" panose="020B0604020202020204" pitchFamily="34" charset="0"/>
              <a:buChar char="•"/>
            </a:pPr>
            <a:r>
              <a:rPr lang="en-GB" sz="3200" dirty="0"/>
              <a:t>World Cup Doughnuts - £397</a:t>
            </a:r>
          </a:p>
          <a:p>
            <a:pPr marL="1600200" lvl="2" indent="-685800">
              <a:buFont typeface="Arial" panose="020B0604020202020204" pitchFamily="34" charset="0"/>
              <a:buChar char="•"/>
            </a:pPr>
            <a:r>
              <a:rPr lang="en-GB" sz="3200" dirty="0"/>
              <a:t>Last Day of School Dress Down Day - £167</a:t>
            </a:r>
          </a:p>
          <a:p>
            <a:pPr marL="1600200" lvl="2" indent="-685800">
              <a:buFont typeface="Arial" panose="020B0604020202020204" pitchFamily="34" charset="0"/>
              <a:buChar char="•"/>
            </a:pPr>
            <a:r>
              <a:rPr lang="en-GB" sz="3200" dirty="0"/>
              <a:t>Bank Account Audit</a:t>
            </a:r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GB" sz="3200" dirty="0"/>
              <a:t>Total Raised Last School Year - </a:t>
            </a:r>
            <a:r>
              <a:rPr lang="en-US" sz="3200" dirty="0">
                <a:ln w="0"/>
              </a:rPr>
              <a:t>£13,471</a:t>
            </a:r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GB" sz="3200" dirty="0"/>
              <a:t>Total Expenditure Last School Year - </a:t>
            </a:r>
            <a:r>
              <a:rPr lang="en-US" sz="3200" dirty="0">
                <a:ln w="0"/>
              </a:rPr>
              <a:t>£16,883</a:t>
            </a:r>
            <a:endParaRPr lang="en-GB" sz="3200" dirty="0"/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GB" sz="3200" dirty="0"/>
              <a:t>Target for 2026-27 - £10,000?</a:t>
            </a:r>
          </a:p>
        </p:txBody>
      </p:sp>
      <p:pic>
        <p:nvPicPr>
          <p:cNvPr id="1026" name="Picture 2" descr="Processearn Money Clipart Images | Free Download | PNG Transparent  Background - Pngtre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5710" y="4181673"/>
            <a:ext cx="2451139" cy="2451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403BD93-738E-4526-1E4C-5B440F3302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081" y="65405"/>
            <a:ext cx="2464144" cy="173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19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57325" y="312224"/>
            <a:ext cx="6012634" cy="86177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LENZIE ACADEMY PTA</a:t>
            </a:r>
          </a:p>
        </p:txBody>
      </p:sp>
      <p:sp>
        <p:nvSpPr>
          <p:cNvPr id="6" name="Rectangle 5"/>
          <p:cNvSpPr/>
          <p:nvPr/>
        </p:nvSpPr>
        <p:spPr>
          <a:xfrm>
            <a:off x="697570" y="997984"/>
            <a:ext cx="796737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dirty="0"/>
              <a:t>PTA MEETING – Thurs 10</a:t>
            </a:r>
            <a:r>
              <a:rPr lang="en-US" sz="4800" baseline="30000" dirty="0"/>
              <a:t>th</a:t>
            </a:r>
            <a:r>
              <a:rPr lang="en-US" sz="4800" dirty="0"/>
              <a:t> Sept</a:t>
            </a:r>
          </a:p>
        </p:txBody>
      </p:sp>
      <p:sp>
        <p:nvSpPr>
          <p:cNvPr id="7" name="Rectangle 6"/>
          <p:cNvSpPr/>
          <p:nvPr/>
        </p:nvSpPr>
        <p:spPr>
          <a:xfrm>
            <a:off x="697570" y="2161534"/>
            <a:ext cx="9160996" cy="40934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en-US" sz="2000" b="1" dirty="0"/>
              <a:t>Welcome &amp; Introductions</a:t>
            </a:r>
            <a:endParaRPr lang="en-GB" sz="2000" dirty="0"/>
          </a:p>
          <a:p>
            <a:pPr marL="342900" lvl="0" indent="-342900">
              <a:buFont typeface="+mj-lt"/>
              <a:buAutoNum type="arabicPeriod"/>
            </a:pPr>
            <a:r>
              <a:rPr lang="en-US" sz="2000" b="1" dirty="0"/>
              <a:t>Previous Minutes Approval</a:t>
            </a:r>
            <a:endParaRPr lang="en-GB" sz="2000" dirty="0"/>
          </a:p>
          <a:p>
            <a:pPr marL="342900" lvl="0" indent="-342900">
              <a:buFont typeface="+mj-lt"/>
              <a:buAutoNum type="arabicPeriod"/>
            </a:pPr>
            <a:r>
              <a:rPr lang="en-US" sz="2000" b="1" dirty="0"/>
              <a:t>Treasurer’s Report &amp; Bank Account Audit </a:t>
            </a:r>
            <a:endParaRPr lang="en-GB" sz="2000" dirty="0"/>
          </a:p>
          <a:p>
            <a:pPr marL="342900" lvl="0" indent="-342900">
              <a:buFont typeface="+mj-lt"/>
              <a:buAutoNum type="arabicPeriod"/>
            </a:pPr>
            <a:r>
              <a:rPr lang="en-GB" sz="2000" b="1" dirty="0"/>
              <a:t>School Update</a:t>
            </a:r>
            <a:endParaRPr lang="en-GB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New Bids</a:t>
            </a:r>
            <a:endParaRPr lang="en-GB" sz="2000" dirty="0"/>
          </a:p>
          <a:p>
            <a:pPr lvl="0"/>
            <a:r>
              <a:rPr lang="en-GB" sz="2000" b="1" dirty="0"/>
              <a:t>5.   Review Previous Events</a:t>
            </a:r>
            <a:endParaRPr lang="en-GB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b="1" dirty="0"/>
              <a:t>World Cup Doughnut Sale</a:t>
            </a:r>
            <a:endParaRPr lang="en-GB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b="1" dirty="0"/>
              <a:t>Dress Down Day June</a:t>
            </a:r>
          </a:p>
          <a:p>
            <a:pPr marL="457200" lvl="0" indent="-457200">
              <a:buAutoNum type="arabicPeriod" startAt="6"/>
            </a:pPr>
            <a:r>
              <a:rPr lang="en-GB" sz="2000" b="1" dirty="0"/>
              <a:t>Upcoming Event Planning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b="1" dirty="0"/>
              <a:t>Quiz Night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b="1" dirty="0"/>
              <a:t>Online Raffles</a:t>
            </a:r>
            <a:r>
              <a:rPr lang="en-GB" sz="2000" dirty="0"/>
              <a:t> </a:t>
            </a:r>
            <a:r>
              <a:rPr lang="en-GB" sz="2000" b="1" dirty="0"/>
              <a:t>– Parents &amp; Businesses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b="1" dirty="0"/>
              <a:t>Pupil Sponsored Event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b="1" dirty="0"/>
              <a:t>Spring Parent Event – Comedy Night/Bongo Bingo/Themed Night/Another</a:t>
            </a:r>
            <a:endParaRPr lang="en-GB" sz="2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2B10127-331E-757C-7803-F1D071C94E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081" y="65405"/>
            <a:ext cx="2464144" cy="173127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BA2C6BD-9BE6-84AA-ABE9-77FE85857641}"/>
              </a:ext>
            </a:extLst>
          </p:cNvPr>
          <p:cNvSpPr/>
          <p:nvPr/>
        </p:nvSpPr>
        <p:spPr>
          <a:xfrm>
            <a:off x="697570" y="1746000"/>
            <a:ext cx="115114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997501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438399" y="312224"/>
            <a:ext cx="5831559" cy="86177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LENZIE ACADEMY PTA</a:t>
            </a:r>
          </a:p>
        </p:txBody>
      </p:sp>
      <p:sp>
        <p:nvSpPr>
          <p:cNvPr id="7" name="Rectangle 6"/>
          <p:cNvSpPr/>
          <p:nvPr/>
        </p:nvSpPr>
        <p:spPr>
          <a:xfrm>
            <a:off x="773680" y="2207846"/>
            <a:ext cx="9160996" cy="34778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b="1" dirty="0"/>
              <a:t>Dress Down Days</a:t>
            </a:r>
            <a:endParaRPr lang="en-GB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b="1" dirty="0"/>
              <a:t>Doughnut Sales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b="1" dirty="0"/>
              <a:t>Lenzie Lotto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b="1" dirty="0"/>
              <a:t>Another</a:t>
            </a:r>
            <a:endParaRPr lang="en-GB" sz="2000" dirty="0"/>
          </a:p>
          <a:p>
            <a:pPr lvl="0"/>
            <a:r>
              <a:rPr lang="en-GB" sz="2000" b="1" dirty="0"/>
              <a:t>7.   Grant Update – Caroline/Susan</a:t>
            </a:r>
            <a:endParaRPr lang="en-GB" sz="2000" dirty="0"/>
          </a:p>
          <a:p>
            <a:pPr marL="342900" lvl="0" indent="-342900">
              <a:buAutoNum type="arabicPeriod" startAt="8"/>
            </a:pPr>
            <a:r>
              <a:rPr lang="en-US" sz="2000" b="1" dirty="0"/>
              <a:t>Parents Nights &amp; School Events e.g. Parent Engagement Evenings</a:t>
            </a:r>
            <a:endParaRPr lang="en-GB" sz="2000" dirty="0"/>
          </a:p>
          <a:p>
            <a:pPr marL="457200" lvl="0" indent="-457200">
              <a:buAutoNum type="arabicPeriod" startAt="10"/>
            </a:pPr>
            <a:r>
              <a:rPr lang="en-US" sz="2000" b="1" dirty="0"/>
              <a:t>AOB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Showcase PTA Purchases</a:t>
            </a:r>
            <a:endParaRPr lang="en-GB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Parent Council Meetings</a:t>
            </a:r>
            <a:endParaRPr lang="en-GB" sz="2000" dirty="0"/>
          </a:p>
          <a:p>
            <a:pPr marL="457200" lvl="0" indent="-457200">
              <a:buAutoNum type="arabicPeriod" startAt="11"/>
            </a:pPr>
            <a:r>
              <a:rPr lang="en-US" sz="2000" b="1" dirty="0"/>
              <a:t>Next Meeting - October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b="1" dirty="0"/>
              <a:t>Meeting Room Booking</a:t>
            </a:r>
            <a:endParaRPr lang="en-GB" sz="2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287B20-6358-1D40-8584-395D190AC0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081" y="65405"/>
            <a:ext cx="2464144" cy="173127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38415C8-6244-587F-68D7-178D872E17B5}"/>
              </a:ext>
            </a:extLst>
          </p:cNvPr>
          <p:cNvSpPr/>
          <p:nvPr/>
        </p:nvSpPr>
        <p:spPr>
          <a:xfrm>
            <a:off x="697570" y="997984"/>
            <a:ext cx="796737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dirty="0"/>
              <a:t>PTA MEETING – Thurs 10</a:t>
            </a:r>
            <a:r>
              <a:rPr lang="en-US" sz="4800" baseline="30000" dirty="0"/>
              <a:t>th</a:t>
            </a:r>
            <a:r>
              <a:rPr lang="en-US" sz="4800" dirty="0"/>
              <a:t> Sept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AC5740B-B1AB-3591-4ED7-D0BFF47A50A8}"/>
              </a:ext>
            </a:extLst>
          </p:cNvPr>
          <p:cNvSpPr/>
          <p:nvPr/>
        </p:nvSpPr>
        <p:spPr>
          <a:xfrm>
            <a:off x="697570" y="1743090"/>
            <a:ext cx="254447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dirty="0"/>
              <a:t>Agenda Continued</a:t>
            </a:r>
          </a:p>
        </p:txBody>
      </p:sp>
    </p:spTree>
    <p:extLst>
      <p:ext uri="{BB962C8B-B14F-4D97-AF65-F5344CB8AC3E}">
        <p14:creationId xmlns:p14="http://schemas.microsoft.com/office/powerpoint/2010/main" val="2517770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698</TotalTime>
  <Words>422</Words>
  <Application>Microsoft Office PowerPoint</Application>
  <PresentationFormat>Widescreen</PresentationFormat>
  <Paragraphs>99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Susan McMillan</dc:creator>
  <cp:lastModifiedBy>Eric Brownlie</cp:lastModifiedBy>
  <cp:revision>112</cp:revision>
  <dcterms:created xsi:type="dcterms:W3CDTF">2024-07-02T15:53:13Z</dcterms:created>
  <dcterms:modified xsi:type="dcterms:W3CDTF">2026-09-14T12:00:33Z</dcterms:modified>
</cp:coreProperties>
</file>