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67" r:id="rId4"/>
    <p:sldId id="268" r:id="rId5"/>
    <p:sldId id="269" r:id="rId6"/>
    <p:sldId id="259" r:id="rId7"/>
    <p:sldId id="261" r:id="rId8"/>
    <p:sldId id="262" r:id="rId9"/>
    <p:sldId id="270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3" d="100"/>
          <a:sy n="43" d="100"/>
        </p:scale>
        <p:origin x="7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9452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2906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5511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251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39703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88271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66845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816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758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2786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2730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5D0F10-9E2E-4547-A082-21B2055F15EC}" type="datetimeFigureOut">
              <a:rPr lang="en-GB" smtClean="0"/>
              <a:t>14/09/2025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D40E36-2D26-49C8-9263-ED8B183161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98693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hyperlink" Target="http://www.lenzieacademypta.org.uk/" TargetMode="External"/><Relationship Id="rId7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3837" y="1991413"/>
            <a:ext cx="8700247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LENZIE ACADEMY PTA</a:t>
            </a:r>
            <a:endParaRPr lang="en-US" sz="7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153772" y="3188523"/>
            <a:ext cx="5600379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AGM &amp; MEETING</a:t>
            </a:r>
          </a:p>
        </p:txBody>
      </p:sp>
      <p:sp>
        <p:nvSpPr>
          <p:cNvPr id="7" name="Rectangle 6"/>
          <p:cNvSpPr/>
          <p:nvPr/>
        </p:nvSpPr>
        <p:spPr>
          <a:xfrm>
            <a:off x="1268206" y="4388852"/>
            <a:ext cx="9819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THURSDAY 11</a:t>
            </a:r>
            <a:r>
              <a:rPr lang="en-US" sz="5400" baseline="30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</a:t>
            </a:r>
            <a:r>
              <a:rPr lang="en-US" sz="5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SEPTEMBER, 2025</a:t>
            </a:r>
            <a:endParaRPr lang="en-US" sz="54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9855"/>
          <a:stretch/>
        </p:blipFill>
        <p:spPr>
          <a:xfrm>
            <a:off x="8874214" y="154438"/>
            <a:ext cx="3106270" cy="1649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50310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399" y="312224"/>
            <a:ext cx="583155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LENZIE ACADEMY PTA</a:t>
            </a:r>
          </a:p>
        </p:txBody>
      </p:sp>
      <p:pic>
        <p:nvPicPr>
          <p:cNvPr id="8" name="Picture 14" descr="320+ Thank You Images, Pictures, Photos - Page 4 | Desi Comment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4626" y="1173998"/>
            <a:ext cx="6439374" cy="482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9855"/>
          <a:stretch/>
        </p:blipFill>
        <p:spPr>
          <a:xfrm>
            <a:off x="8874214" y="154438"/>
            <a:ext cx="3106270" cy="1649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83044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399" y="312224"/>
            <a:ext cx="583155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LENZIE ACADEMY PTA</a:t>
            </a:r>
          </a:p>
        </p:txBody>
      </p:sp>
      <p:sp>
        <p:nvSpPr>
          <p:cNvPr id="6" name="Rectangle 5"/>
          <p:cNvSpPr/>
          <p:nvPr/>
        </p:nvSpPr>
        <p:spPr>
          <a:xfrm>
            <a:off x="409613" y="1081542"/>
            <a:ext cx="8184100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/>
              <a:t>Welcome &amp; Introductions</a:t>
            </a:r>
            <a:endParaRPr lang="en-US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09613" y="1974565"/>
            <a:ext cx="11608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Who are the PTA?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09613" y="2657941"/>
            <a:ext cx="11608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n w="0"/>
              </a:rPr>
              <a:t>What the PTA </a:t>
            </a:r>
            <a:r>
              <a:rPr lang="en-US" sz="4400" dirty="0" smtClean="0">
                <a:ln w="0"/>
              </a:rPr>
              <a:t>do</a:t>
            </a:r>
            <a:endParaRPr lang="en-US" sz="4400" dirty="0">
              <a:ln w="0"/>
            </a:endParaRPr>
          </a:p>
        </p:txBody>
      </p:sp>
      <p:pic>
        <p:nvPicPr>
          <p:cNvPr id="19" name="Picture 4" descr="Welcome rainbow flat sticker banner header let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6514" y="2097205"/>
            <a:ext cx="6524625" cy="2381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113342" y="3303563"/>
            <a:ext cx="11608216" cy="33239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dirty="0"/>
              <a:t>Quiz </a:t>
            </a:r>
            <a:r>
              <a:rPr lang="en-GB" sz="3000" dirty="0" smtClean="0"/>
              <a:t>Nights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dirty="0" smtClean="0"/>
              <a:t>Sponsored </a:t>
            </a:r>
            <a:r>
              <a:rPr lang="en-GB" sz="3000" dirty="0"/>
              <a:t>Santa </a:t>
            </a:r>
            <a:r>
              <a:rPr lang="en-GB" sz="3000" dirty="0" smtClean="0"/>
              <a:t>Dash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dirty="0" smtClean="0"/>
              <a:t>Sponsored </a:t>
            </a:r>
            <a:r>
              <a:rPr lang="en-GB" sz="3000" dirty="0"/>
              <a:t>Halloween Fun </a:t>
            </a:r>
            <a:r>
              <a:rPr lang="en-GB" sz="3000" dirty="0" smtClean="0"/>
              <a:t>Run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dirty="0" smtClean="0"/>
              <a:t>Race Nights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dirty="0" smtClean="0"/>
              <a:t>MasterChef Night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dirty="0" smtClean="0"/>
              <a:t>Online Raffles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GB" sz="3000" dirty="0" smtClean="0"/>
              <a:t>Doughnut </a:t>
            </a:r>
            <a:r>
              <a:rPr lang="en-GB" sz="3000" dirty="0"/>
              <a:t>sales</a:t>
            </a:r>
            <a:endParaRPr lang="en-US" sz="3000" dirty="0">
              <a:ln w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9855"/>
          <a:stretch/>
        </p:blipFill>
        <p:spPr>
          <a:xfrm>
            <a:off x="8874214" y="154438"/>
            <a:ext cx="3106270" cy="1649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6689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5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399" y="312224"/>
            <a:ext cx="583155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LENZIE ACADEMY PTA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09613" y="1043277"/>
            <a:ext cx="1160821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n w="0"/>
              </a:rPr>
              <a:t>How much is raised</a:t>
            </a:r>
            <a:r>
              <a:rPr lang="en-US" sz="4400" dirty="0" smtClean="0">
                <a:ln w="0"/>
              </a:rPr>
              <a:t>? - </a:t>
            </a:r>
            <a:r>
              <a:rPr lang="en-US" sz="4400" dirty="0">
                <a:ln w="0"/>
              </a:rPr>
              <a:t>£15,421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endParaRPr lang="en-US" sz="4400" dirty="0">
              <a:ln w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9613" y="1685482"/>
            <a:ext cx="1160821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400" dirty="0">
                <a:ln w="0"/>
              </a:rPr>
              <a:t>What the PTA </a:t>
            </a:r>
            <a:r>
              <a:rPr lang="en-US" sz="4400" dirty="0" smtClean="0">
                <a:ln w="0"/>
              </a:rPr>
              <a:t>fund - £17,474</a:t>
            </a:r>
            <a:endParaRPr lang="en-US" sz="4400" dirty="0">
              <a:ln w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153683" y="2324202"/>
            <a:ext cx="1037044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/>
              <a:t>Donation towards LEZ School </a:t>
            </a:r>
            <a:r>
              <a:rPr lang="en-GB" sz="2800" dirty="0" smtClean="0"/>
              <a:t>Bus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/>
              <a:t>Formula 1 Kit to make 50 cars and a launch system </a:t>
            </a:r>
            <a:endParaRPr lang="en-GB" sz="2800" dirty="0" smtClean="0"/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 smtClean="0"/>
              <a:t>Chemistry, Maths Equipment &amp; HFT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/>
              <a:t>Animal Man &amp; a Mini Zoo to visit the </a:t>
            </a:r>
            <a:r>
              <a:rPr lang="en-GB" sz="2800" dirty="0" smtClean="0"/>
              <a:t>school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/>
              <a:t>Wellbeing Day Hire 50 </a:t>
            </a:r>
            <a:r>
              <a:rPr lang="en-GB" sz="2800" dirty="0" err="1"/>
              <a:t>ft</a:t>
            </a:r>
            <a:r>
              <a:rPr lang="en-GB" sz="2800" dirty="0"/>
              <a:t> Inflatable Assault Course &amp; Mega Turret Inflatable </a:t>
            </a:r>
            <a:r>
              <a:rPr lang="en-GB" sz="2800" dirty="0" smtClean="0"/>
              <a:t>Slide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/>
              <a:t>Entry fee for </a:t>
            </a:r>
            <a:r>
              <a:rPr lang="en-GB" sz="2800" dirty="0" smtClean="0"/>
              <a:t>Sports Clubs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 smtClean="0"/>
              <a:t>IPads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 smtClean="0"/>
              <a:t>Science Fair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2800" dirty="0" smtClean="0"/>
              <a:t>Bounce Back Day</a:t>
            </a:r>
            <a:endParaRPr lang="en-US" sz="2800" dirty="0">
              <a:ln w="0"/>
            </a:endParaRPr>
          </a:p>
        </p:txBody>
      </p:sp>
      <p:pic>
        <p:nvPicPr>
          <p:cNvPr id="2050" name="Picture 2" descr="Piggy Bank British Currency Money Stock Illustrations – 160 Piggy Bank British  Currency Money Stock Illustrations, Vectors &amp; Clipart - Dreamstim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9500" y1="47625" x2="59500" y2="47625"/>
                        <a14:foregroundMark x1="65750" y1="46875" x2="65750" y2="46875"/>
                        <a14:foregroundMark x1="59125" y1="45500" x2="59125" y2="45500"/>
                        <a14:foregroundMark x1="61375" y1="48250" x2="61375" y2="48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726" t="5994" r="10895" b="10626"/>
          <a:stretch/>
        </p:blipFill>
        <p:spPr bwMode="auto">
          <a:xfrm>
            <a:off x="9670326" y="4711575"/>
            <a:ext cx="2013834" cy="2013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9855"/>
          <a:stretch/>
        </p:blipFill>
        <p:spPr>
          <a:xfrm>
            <a:off x="8874214" y="154438"/>
            <a:ext cx="3106270" cy="1649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22276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6955" y="4171987"/>
            <a:ext cx="1285466" cy="244752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438399" y="231008"/>
            <a:ext cx="583155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LENZIE ACADEMY PTA</a:t>
            </a:r>
          </a:p>
        </p:txBody>
      </p:sp>
      <p:sp>
        <p:nvSpPr>
          <p:cNvPr id="8" name="Rectangle 7"/>
          <p:cNvSpPr/>
          <p:nvPr/>
        </p:nvSpPr>
        <p:spPr>
          <a:xfrm>
            <a:off x="583784" y="970451"/>
            <a:ext cx="11608216" cy="63094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500" dirty="0" smtClean="0">
                <a:ln w="0"/>
              </a:rPr>
              <a:t>Contact Details/Communication</a:t>
            </a:r>
            <a:r>
              <a:rPr lang="en-US" sz="3500" dirty="0" smtClean="0"/>
              <a:t>	</a:t>
            </a:r>
            <a:endParaRPr lang="en-GB" sz="3500" dirty="0" smtClean="0"/>
          </a:p>
        </p:txBody>
      </p:sp>
      <p:grpSp>
        <p:nvGrpSpPr>
          <p:cNvPr id="19" name="Group 18"/>
          <p:cNvGrpSpPr/>
          <p:nvPr/>
        </p:nvGrpSpPr>
        <p:grpSpPr>
          <a:xfrm>
            <a:off x="737574" y="2690878"/>
            <a:ext cx="12461549" cy="873540"/>
            <a:chOff x="737574" y="2570808"/>
            <a:chExt cx="12461549" cy="873540"/>
          </a:xfrm>
        </p:grpSpPr>
        <p:sp>
          <p:nvSpPr>
            <p:cNvPr id="10" name="Rectangle 9"/>
            <p:cNvSpPr/>
            <p:nvPr/>
          </p:nvSpPr>
          <p:spPr>
            <a:xfrm>
              <a:off x="1590907" y="2701294"/>
              <a:ext cx="1160821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dirty="0" smtClean="0"/>
                <a:t>PTA Website - </a:t>
              </a:r>
              <a:r>
                <a:rPr lang="en-GB" sz="3200" dirty="0"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hlinkClick r:id="rId3"/>
                </a:rPr>
                <a:t>www.lenzieacademypta.org.uk</a:t>
              </a:r>
              <a:r>
                <a:rPr lang="en-GB" sz="3200" dirty="0" smtClean="0">
                  <a:latin typeface="Times New Roman" panose="02020603050405020304" pitchFamily="18" charset="0"/>
                  <a:ea typeface="Segoe UI Black" panose="020B0A02040204020203" pitchFamily="34" charset="0"/>
                  <a:cs typeface="Times New Roman" panose="02020603050405020304" pitchFamily="18" charset="0"/>
                  <a:hlinkClick r:id="rId3"/>
                </a:rPr>
                <a:t>/</a:t>
              </a:r>
              <a:r>
                <a:rPr lang="en-US" sz="3200" dirty="0" smtClean="0"/>
                <a:t>	</a:t>
              </a:r>
              <a:endParaRPr lang="en-GB" sz="3200" dirty="0" smtClean="0"/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7574" y="2570808"/>
              <a:ext cx="873540" cy="87354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836387" y="3548709"/>
            <a:ext cx="12362736" cy="740826"/>
            <a:chOff x="836387" y="3426066"/>
            <a:chExt cx="12362736" cy="740826"/>
          </a:xfrm>
        </p:grpSpPr>
        <p:sp>
          <p:nvSpPr>
            <p:cNvPr id="11" name="Rectangle 10"/>
            <p:cNvSpPr/>
            <p:nvPr/>
          </p:nvSpPr>
          <p:spPr>
            <a:xfrm>
              <a:off x="1590907" y="3426066"/>
              <a:ext cx="1160821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dirty="0" smtClean="0"/>
                <a:t>PTA Facebook - </a:t>
              </a:r>
              <a:r>
                <a:rPr lang="en-GB" sz="32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Lenzie</a:t>
              </a:r>
              <a:r>
                <a:rPr lang="en-GB" sz="32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Academy </a:t>
              </a:r>
              <a:r>
                <a:rPr lang="en-GB" sz="32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PTA</a:t>
              </a:r>
              <a:endParaRPr lang="en-GB" sz="3200" dirty="0" smtClean="0"/>
            </a:p>
          </p:txBody>
        </p: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87" y="3438277"/>
              <a:ext cx="728615" cy="728615"/>
            </a:xfrm>
            <a:prstGeom prst="rect">
              <a:avLst/>
            </a:prstGeom>
          </p:spPr>
        </p:pic>
      </p:grpSp>
      <p:grpSp>
        <p:nvGrpSpPr>
          <p:cNvPr id="22" name="Group 21"/>
          <p:cNvGrpSpPr/>
          <p:nvPr/>
        </p:nvGrpSpPr>
        <p:grpSpPr>
          <a:xfrm>
            <a:off x="810926" y="5205886"/>
            <a:ext cx="12434592" cy="745530"/>
            <a:chOff x="810926" y="5090363"/>
            <a:chExt cx="12434592" cy="745530"/>
          </a:xfrm>
        </p:grpSpPr>
        <p:sp>
          <p:nvSpPr>
            <p:cNvPr id="13" name="Rectangle 12"/>
            <p:cNvSpPr/>
            <p:nvPr/>
          </p:nvSpPr>
          <p:spPr>
            <a:xfrm>
              <a:off x="1637302" y="5108747"/>
              <a:ext cx="1160821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dirty="0" smtClean="0"/>
                <a:t>School Instagram - </a:t>
              </a:r>
              <a:r>
                <a:rPr lang="en-US" sz="3200" dirty="0" smtClean="0">
                  <a:solidFill>
                    <a:srgbClr val="0070C0"/>
                  </a:solidFill>
                </a:rPr>
                <a:t>@</a:t>
              </a:r>
              <a:r>
                <a:rPr lang="en-US" sz="3200" dirty="0" err="1" smtClean="0">
                  <a:solidFill>
                    <a:srgbClr val="0070C0"/>
                  </a:solidFill>
                </a:rPr>
                <a:t>wearelenzieacademy</a:t>
              </a:r>
              <a:r>
                <a:rPr lang="en-US" sz="3200" dirty="0" smtClean="0"/>
                <a:t>	</a:t>
              </a:r>
              <a:endParaRPr lang="en-GB" sz="3200" dirty="0" smtClean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926" y="5090363"/>
              <a:ext cx="743509" cy="745530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831429" y="6026919"/>
            <a:ext cx="12414089" cy="589049"/>
            <a:chOff x="831429" y="5986649"/>
            <a:chExt cx="12414089" cy="589049"/>
          </a:xfrm>
        </p:grpSpPr>
        <p:sp>
          <p:nvSpPr>
            <p:cNvPr id="14" name="Rectangle 13"/>
            <p:cNvSpPr/>
            <p:nvPr/>
          </p:nvSpPr>
          <p:spPr>
            <a:xfrm>
              <a:off x="1637302" y="5986649"/>
              <a:ext cx="1160821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dirty="0" smtClean="0"/>
                <a:t>School Newsletters	</a:t>
              </a:r>
              <a:endParaRPr lang="en-GB" sz="3200" dirty="0" smtClean="0"/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429" y="6026172"/>
              <a:ext cx="733995" cy="549526"/>
            </a:xfrm>
            <a:prstGeom prst="rect">
              <a:avLst/>
            </a:prstGeom>
          </p:spPr>
        </p:pic>
      </p:grpSp>
      <p:grpSp>
        <p:nvGrpSpPr>
          <p:cNvPr id="3" name="Group 2"/>
          <p:cNvGrpSpPr/>
          <p:nvPr/>
        </p:nvGrpSpPr>
        <p:grpSpPr>
          <a:xfrm>
            <a:off x="802129" y="4359918"/>
            <a:ext cx="12360522" cy="711692"/>
            <a:chOff x="838601" y="4247287"/>
            <a:chExt cx="12360522" cy="711692"/>
          </a:xfrm>
        </p:grpSpPr>
        <p:sp>
          <p:nvSpPr>
            <p:cNvPr id="12" name="Rectangle 11"/>
            <p:cNvSpPr/>
            <p:nvPr/>
          </p:nvSpPr>
          <p:spPr>
            <a:xfrm>
              <a:off x="1590907" y="4273636"/>
              <a:ext cx="1160821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dirty="0" smtClean="0"/>
                <a:t>PTA &amp; School X - </a:t>
              </a:r>
              <a:r>
                <a:rPr lang="en-GB" sz="3200" dirty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@</a:t>
              </a:r>
              <a:r>
                <a:rPr lang="en-GB" sz="32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PTA_LenzieAcad</a:t>
              </a:r>
              <a:r>
                <a:rPr lang="en-GB" sz="32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GB" sz="3200" dirty="0" smtClean="0"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&amp;</a:t>
              </a:r>
              <a:r>
                <a:rPr lang="en-GB" sz="3200" dirty="0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@</a:t>
              </a:r>
              <a:r>
                <a:rPr lang="en-GB" sz="3200" dirty="0" err="1" smtClean="0">
                  <a:solidFill>
                    <a:srgbClr val="0070C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lenzieacad</a:t>
              </a:r>
              <a:r>
                <a:rPr lang="en-US" sz="3200" dirty="0" smtClean="0"/>
                <a:t>	</a:t>
              </a:r>
              <a:endParaRPr lang="en-GB" sz="3200" dirty="0" smtClean="0"/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838601" y="4247287"/>
              <a:ext cx="772513" cy="711692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864190" y="1634758"/>
            <a:ext cx="12309028" cy="1098596"/>
            <a:chOff x="864190" y="1634758"/>
            <a:chExt cx="12309028" cy="1098596"/>
          </a:xfrm>
        </p:grpSpPr>
        <p:sp>
          <p:nvSpPr>
            <p:cNvPr id="9" name="Rectangle 8"/>
            <p:cNvSpPr/>
            <p:nvPr/>
          </p:nvSpPr>
          <p:spPr>
            <a:xfrm>
              <a:off x="1565002" y="1634758"/>
              <a:ext cx="1160821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dirty="0" smtClean="0"/>
                <a:t>PTA Email – </a:t>
              </a:r>
              <a:r>
                <a:rPr lang="en-US" sz="3200" dirty="0" smtClean="0">
                  <a:solidFill>
                    <a:srgbClr val="0070C0"/>
                  </a:solidFill>
                </a:rPr>
                <a:t>lenzieacademypta@gmail.com</a:t>
              </a: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4190" y="1684768"/>
              <a:ext cx="626451" cy="628937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/>
          </p:nvSpPr>
          <p:spPr>
            <a:xfrm>
              <a:off x="1554435" y="2148579"/>
              <a:ext cx="11608216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r>
                <a:rPr lang="en-US" sz="3200" dirty="0" smtClean="0"/>
                <a:t>Group Calls – Email via School</a:t>
              </a:r>
            </a:p>
          </p:txBody>
        </p:sp>
      </p:grpSp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9855"/>
          <a:stretch/>
        </p:blipFill>
        <p:spPr>
          <a:xfrm>
            <a:off x="8874214" y="154438"/>
            <a:ext cx="3106270" cy="1649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386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399" y="312224"/>
            <a:ext cx="583155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LENZIE ACADEMY PTA</a:t>
            </a:r>
          </a:p>
        </p:txBody>
      </p:sp>
      <p:sp>
        <p:nvSpPr>
          <p:cNvPr id="8" name="Rectangle 7"/>
          <p:cNvSpPr/>
          <p:nvPr/>
        </p:nvSpPr>
        <p:spPr>
          <a:xfrm>
            <a:off x="473022" y="1923310"/>
            <a:ext cx="108582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3200" dirty="0" smtClean="0"/>
              <a:t>Monetary </a:t>
            </a:r>
            <a:r>
              <a:rPr lang="en-GB" sz="3200" dirty="0"/>
              <a:t>Donation via electronic bank transfer or </a:t>
            </a:r>
            <a:r>
              <a:rPr lang="en-GB" sz="3200" dirty="0" smtClean="0"/>
              <a:t>PayPal</a:t>
            </a:r>
            <a:endParaRPr lang="en-GB" sz="3200" dirty="0"/>
          </a:p>
        </p:txBody>
      </p:sp>
      <p:sp>
        <p:nvSpPr>
          <p:cNvPr id="7" name="Rectangle 6"/>
          <p:cNvSpPr/>
          <p:nvPr/>
        </p:nvSpPr>
        <p:spPr>
          <a:xfrm>
            <a:off x="833957" y="1056378"/>
            <a:ext cx="62937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en-US" sz="5400" dirty="0" smtClean="0">
                <a:ln w="0"/>
              </a:rPr>
              <a:t>How </a:t>
            </a:r>
            <a:r>
              <a:rPr lang="en-US" sz="5400" dirty="0">
                <a:ln w="0"/>
              </a:rPr>
              <a:t>parents can help</a:t>
            </a:r>
          </a:p>
        </p:txBody>
      </p:sp>
      <p:sp>
        <p:nvSpPr>
          <p:cNvPr id="6" name="Rectangle 5"/>
          <p:cNvSpPr/>
          <p:nvPr/>
        </p:nvSpPr>
        <p:spPr>
          <a:xfrm>
            <a:off x="496200" y="5917592"/>
            <a:ext cx="335681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 smtClean="0"/>
              <a:t>Join </a:t>
            </a:r>
            <a:r>
              <a:rPr lang="en-US" sz="3200" dirty="0"/>
              <a:t>the </a:t>
            </a:r>
            <a:r>
              <a:rPr lang="en-US" sz="3200" dirty="0" smtClean="0"/>
              <a:t>PTA</a:t>
            </a:r>
          </a:p>
        </p:txBody>
      </p:sp>
      <p:sp>
        <p:nvSpPr>
          <p:cNvPr id="9" name="Rectangle 8"/>
          <p:cNvSpPr/>
          <p:nvPr/>
        </p:nvSpPr>
        <p:spPr>
          <a:xfrm>
            <a:off x="473022" y="2431474"/>
            <a:ext cx="426911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3200" dirty="0"/>
              <a:t>Join The 500 Club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73021" y="2883240"/>
            <a:ext cx="859222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/>
              <a:t>Use Easy Fundraising when shopping online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473021" y="3391404"/>
            <a:ext cx="755149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/>
              <a:t>Buy Tickets to PTA Fundraising Events</a:t>
            </a:r>
            <a:endParaRPr lang="en-GB" sz="3200" dirty="0"/>
          </a:p>
        </p:txBody>
      </p:sp>
      <p:sp>
        <p:nvSpPr>
          <p:cNvPr id="13" name="Rectangle 12"/>
          <p:cNvSpPr/>
          <p:nvPr/>
        </p:nvSpPr>
        <p:spPr>
          <a:xfrm>
            <a:off x="473021" y="3899568"/>
            <a:ext cx="599850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/>
              <a:t>Raffle &amp; Tombola Donations</a:t>
            </a:r>
            <a:endParaRPr lang="en-GB" sz="3200" dirty="0"/>
          </a:p>
        </p:txBody>
      </p:sp>
      <p:sp>
        <p:nvSpPr>
          <p:cNvPr id="14" name="Rectangle 13"/>
          <p:cNvSpPr/>
          <p:nvPr/>
        </p:nvSpPr>
        <p:spPr>
          <a:xfrm>
            <a:off x="473021" y="4400416"/>
            <a:ext cx="425206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/>
              <a:t>Buy Raffle Tickets</a:t>
            </a:r>
            <a:endParaRPr lang="en-GB" sz="3200" dirty="0"/>
          </a:p>
        </p:txBody>
      </p:sp>
      <p:sp>
        <p:nvSpPr>
          <p:cNvPr id="15" name="Rectangle 14"/>
          <p:cNvSpPr/>
          <p:nvPr/>
        </p:nvSpPr>
        <p:spPr>
          <a:xfrm>
            <a:off x="496200" y="4908580"/>
            <a:ext cx="388439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/>
              <a:t>Buy Doughnuts</a:t>
            </a:r>
            <a:endParaRPr lang="en-GB" sz="32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0"/>
          <a:stretch/>
        </p:blipFill>
        <p:spPr>
          <a:xfrm>
            <a:off x="9474252" y="3257397"/>
            <a:ext cx="2179130" cy="3185869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496200" y="5409428"/>
            <a:ext cx="609737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3200" dirty="0" smtClean="0"/>
              <a:t>Sponsor New LEZ School Bus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9855"/>
          <a:stretch/>
        </p:blipFill>
        <p:spPr>
          <a:xfrm>
            <a:off x="8874214" y="154438"/>
            <a:ext cx="3106270" cy="1649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858417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6" grpId="0"/>
      <p:bldP spid="9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399" y="312224"/>
            <a:ext cx="583155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LENZIE ACADEMY PTA</a:t>
            </a:r>
          </a:p>
        </p:txBody>
      </p:sp>
      <p:sp>
        <p:nvSpPr>
          <p:cNvPr id="6" name="Rectangle 5"/>
          <p:cNvSpPr/>
          <p:nvPr/>
        </p:nvSpPr>
        <p:spPr>
          <a:xfrm>
            <a:off x="670116" y="1606609"/>
            <a:ext cx="8759706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6000" dirty="0" smtClean="0"/>
              <a:t>Office </a:t>
            </a:r>
            <a:r>
              <a:rPr lang="en-US" sz="6000" dirty="0"/>
              <a:t>Bearers Nominations</a:t>
            </a:r>
            <a:endParaRPr lang="en-US" sz="60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94344" y="2622272"/>
            <a:ext cx="10672152" cy="34778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Chair</a:t>
            </a:r>
            <a:endParaRPr lang="en-GB" sz="44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Vice Chair</a:t>
            </a:r>
            <a:endParaRPr lang="en-GB" sz="44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Treasurer &amp; Vice Treasurer</a:t>
            </a:r>
            <a:endParaRPr lang="en-GB" sz="44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/>
              <a:t>Secretary</a:t>
            </a:r>
            <a:endParaRPr lang="en-GB" sz="4400" dirty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US" sz="4400" dirty="0" smtClean="0"/>
              <a:t>Website, Social </a:t>
            </a:r>
            <a:r>
              <a:rPr lang="en-US" sz="4400" dirty="0"/>
              <a:t>Media &amp;</a:t>
            </a:r>
            <a:r>
              <a:rPr lang="en-US" sz="4400" dirty="0" smtClean="0"/>
              <a:t> Communication</a:t>
            </a:r>
            <a:endParaRPr lang="en-GB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804" y="2643342"/>
            <a:ext cx="3764602" cy="25230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9855"/>
          <a:stretch/>
        </p:blipFill>
        <p:spPr>
          <a:xfrm>
            <a:off x="8874214" y="154438"/>
            <a:ext cx="3106270" cy="1649061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05742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399" y="312224"/>
            <a:ext cx="583155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LENZIE ACADEMY PTA</a:t>
            </a:r>
          </a:p>
        </p:txBody>
      </p:sp>
      <p:sp>
        <p:nvSpPr>
          <p:cNvPr id="6" name="Rectangle 5"/>
          <p:cNvSpPr/>
          <p:nvPr/>
        </p:nvSpPr>
        <p:spPr>
          <a:xfrm>
            <a:off x="641088" y="1173998"/>
            <a:ext cx="926029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lvl="0"/>
            <a:r>
              <a:rPr lang="en-US" sz="4400" dirty="0" smtClean="0"/>
              <a:t>4. Treasurer’s </a:t>
            </a:r>
            <a:r>
              <a:rPr lang="en-US" sz="4400" dirty="0"/>
              <a:t>Report </a:t>
            </a:r>
            <a:r>
              <a:rPr lang="en-US" sz="4400" dirty="0" smtClean="0"/>
              <a:t>(Annual </a:t>
            </a:r>
            <a:r>
              <a:rPr lang="en-US" sz="4400" dirty="0"/>
              <a:t>Accounts)</a:t>
            </a:r>
            <a:endParaRPr lang="en-GB" sz="4400" dirty="0"/>
          </a:p>
        </p:txBody>
      </p:sp>
      <p:sp>
        <p:nvSpPr>
          <p:cNvPr id="8" name="Rectangle 7"/>
          <p:cNvSpPr/>
          <p:nvPr/>
        </p:nvSpPr>
        <p:spPr>
          <a:xfrm>
            <a:off x="448663" y="2035772"/>
            <a:ext cx="8893012" cy="452431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3200" dirty="0" smtClean="0"/>
              <a:t>Current </a:t>
            </a:r>
            <a:r>
              <a:rPr lang="en-GB" sz="3200" dirty="0"/>
              <a:t>Balance - £</a:t>
            </a:r>
            <a:r>
              <a:rPr lang="en-GB" sz="3200" dirty="0" smtClean="0"/>
              <a:t>13,845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3200" dirty="0" smtClean="0"/>
              <a:t>The 500 Club - £3514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3200" dirty="0" err="1" smtClean="0"/>
              <a:t>Easyfundraising</a:t>
            </a:r>
            <a:endParaRPr lang="en-GB" sz="3200" dirty="0" smtClean="0"/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3200" dirty="0" smtClean="0"/>
              <a:t>Doughnuts - £251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3200" dirty="0" smtClean="0"/>
              <a:t>Last Day of School Dress Down Day</a:t>
            </a:r>
          </a:p>
          <a:p>
            <a:pPr marL="1600200" lvl="2" indent="-685800">
              <a:buFont typeface="Arial" panose="020B0604020202020204" pitchFamily="34" charset="0"/>
              <a:buChar char="•"/>
            </a:pPr>
            <a:r>
              <a:rPr lang="en-GB" sz="3200" dirty="0" smtClean="0"/>
              <a:t>Bank Account Audit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sz="3200" dirty="0" smtClean="0"/>
              <a:t>Total Raised Last School Year - </a:t>
            </a:r>
            <a:r>
              <a:rPr lang="en-US" sz="3200" dirty="0">
                <a:ln w="0"/>
              </a:rPr>
              <a:t>£15,421</a:t>
            </a:r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3200" dirty="0" smtClean="0"/>
              <a:t>Total Expenditure Last School Year - </a:t>
            </a:r>
            <a:r>
              <a:rPr lang="en-US" sz="3200" dirty="0" smtClean="0">
                <a:ln w="0"/>
              </a:rPr>
              <a:t>£17,474</a:t>
            </a:r>
            <a:endParaRPr lang="en-GB" sz="3200" dirty="0" smtClean="0"/>
          </a:p>
          <a:p>
            <a:pPr marL="1143000" lvl="1" indent="-685800">
              <a:buFont typeface="Arial" panose="020B0604020202020204" pitchFamily="34" charset="0"/>
              <a:buChar char="•"/>
            </a:pPr>
            <a:r>
              <a:rPr lang="en-GB" sz="3200" dirty="0" smtClean="0"/>
              <a:t>Target for 2025-26 - £10,000?</a:t>
            </a:r>
            <a:endParaRPr lang="en-GB" sz="3200" dirty="0"/>
          </a:p>
        </p:txBody>
      </p:sp>
      <p:pic>
        <p:nvPicPr>
          <p:cNvPr id="1026" name="Picture 2" descr="Processearn Money Clipart Images | Free Download | PNG Transparent  Background - Pngtre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1442" y="2175668"/>
            <a:ext cx="2628560" cy="262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9855"/>
          <a:stretch/>
        </p:blipFill>
        <p:spPr>
          <a:xfrm>
            <a:off x="9789458" y="154439"/>
            <a:ext cx="2191025" cy="1163174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4119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399" y="312224"/>
            <a:ext cx="583155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LENZIE ACADEMY PTA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779" y="1030287"/>
            <a:ext cx="80722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/>
              <a:t>PTA MEETING – 11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September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680" y="1861284"/>
            <a:ext cx="9160996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Welcome &amp; Introductions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Previous Minutes Approval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US" sz="2000" b="1" dirty="0"/>
              <a:t>Treasurer’s Report &amp; </a:t>
            </a:r>
            <a:r>
              <a:rPr lang="en-US" sz="2000" b="1" dirty="0" smtClean="0"/>
              <a:t>Bank Account Audit </a:t>
            </a:r>
            <a:r>
              <a:rPr lang="en-US" sz="2000" b="1" dirty="0"/>
              <a:t>- Fiona K</a:t>
            </a:r>
            <a:endParaRPr lang="en-GB" sz="2000" dirty="0"/>
          </a:p>
          <a:p>
            <a:pPr marL="342900" lvl="0" indent="-342900">
              <a:buFont typeface="+mj-lt"/>
              <a:buAutoNum type="arabicPeriod"/>
            </a:pPr>
            <a:r>
              <a:rPr lang="en-GB" sz="2000" b="1" dirty="0"/>
              <a:t>School Update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New Bid Process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New </a:t>
            </a:r>
            <a:r>
              <a:rPr lang="en-GB" sz="2000" b="1" dirty="0" smtClean="0"/>
              <a:t>Bids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Text Books?</a:t>
            </a:r>
            <a:endParaRPr lang="en-GB" sz="20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b="1" dirty="0"/>
              <a:t>Update Sponsor LEZ School Bus</a:t>
            </a:r>
            <a:endParaRPr lang="en-GB" sz="2000" dirty="0"/>
          </a:p>
          <a:p>
            <a:pPr lvl="0"/>
            <a:r>
              <a:rPr lang="en-GB" sz="2000" b="1" dirty="0" smtClean="0"/>
              <a:t>5.   Review </a:t>
            </a:r>
            <a:r>
              <a:rPr lang="en-GB" sz="2000" b="1" dirty="0"/>
              <a:t>Previous Events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Doughnut Sale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Dress Down Day </a:t>
            </a:r>
            <a:r>
              <a:rPr lang="en-GB" sz="2000" b="1" dirty="0" smtClean="0"/>
              <a:t>June</a:t>
            </a:r>
          </a:p>
          <a:p>
            <a:pPr marL="457200" lvl="0" indent="-457200">
              <a:buAutoNum type="arabicPeriod" startAt="6"/>
            </a:pPr>
            <a:r>
              <a:rPr lang="en-GB" sz="2000" b="1" dirty="0" smtClean="0"/>
              <a:t>Event Planning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School Fundraising for New LEZ School Bus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Sustainable Fashion Show/’Swishing’ Event?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Quiz </a:t>
            </a:r>
            <a:r>
              <a:rPr lang="en-GB" sz="2000" b="1" dirty="0" smtClean="0"/>
              <a:t>Night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9855"/>
          <a:stretch/>
        </p:blipFill>
        <p:spPr>
          <a:xfrm>
            <a:off x="9155842" y="154439"/>
            <a:ext cx="2824642" cy="1499550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97501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38399" y="312224"/>
            <a:ext cx="5831559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LENZIE ACADEMY PTA</a:t>
            </a:r>
          </a:p>
        </p:txBody>
      </p:sp>
      <p:sp>
        <p:nvSpPr>
          <p:cNvPr id="6" name="Rectangle 5"/>
          <p:cNvSpPr/>
          <p:nvPr/>
        </p:nvSpPr>
        <p:spPr>
          <a:xfrm>
            <a:off x="955779" y="1030287"/>
            <a:ext cx="807227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dirty="0" smtClean="0"/>
              <a:t>PTA MEETING – 11</a:t>
            </a:r>
            <a:r>
              <a:rPr lang="en-US" sz="4800" baseline="30000" dirty="0" smtClean="0"/>
              <a:t>th</a:t>
            </a:r>
            <a:r>
              <a:rPr lang="en-US" sz="4800" dirty="0" smtClean="0"/>
              <a:t> September</a:t>
            </a:r>
            <a:endParaRPr lang="en-US" sz="4800" b="0" cap="none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3680" y="1861284"/>
            <a:ext cx="9160996" cy="440120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MasterChef Demo Night/Race Night/Another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Sponsored Event</a:t>
            </a:r>
            <a:endParaRPr lang="en-GB" sz="2000" dirty="0" smtClean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 smtClean="0"/>
              <a:t>Dress </a:t>
            </a:r>
            <a:r>
              <a:rPr lang="en-GB" sz="2000" b="1" dirty="0"/>
              <a:t>Down Days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Online Raffles</a:t>
            </a:r>
            <a:endParaRPr lang="en-GB" sz="20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b="1" dirty="0"/>
              <a:t>Doughnut Sale</a:t>
            </a:r>
            <a:endParaRPr lang="en-GB" sz="2000" dirty="0"/>
          </a:p>
          <a:p>
            <a:pPr lvl="0"/>
            <a:r>
              <a:rPr lang="en-GB" sz="2000" b="1" dirty="0" smtClean="0"/>
              <a:t>7.   Grant Update – Caroline/Susan</a:t>
            </a:r>
            <a:endParaRPr lang="en-GB" sz="2000" dirty="0" smtClean="0"/>
          </a:p>
          <a:p>
            <a:pPr marL="342900" lvl="0" indent="-342900">
              <a:buAutoNum type="arabicPeriod" startAt="8"/>
            </a:pPr>
            <a:r>
              <a:rPr lang="en-US" sz="2000" b="1" dirty="0" smtClean="0"/>
              <a:t> PTA Branding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Pop Up Poster – Kemi/Kirsty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Bucket </a:t>
            </a:r>
            <a:r>
              <a:rPr lang="en-US" sz="2000" b="1" dirty="0"/>
              <a:t>– </a:t>
            </a:r>
            <a:r>
              <a:rPr lang="en-US" sz="2000" b="1" dirty="0" smtClean="0"/>
              <a:t>Mark</a:t>
            </a:r>
          </a:p>
          <a:p>
            <a:pPr marL="342900" indent="-342900">
              <a:buFont typeface="+mj-lt"/>
              <a:buAutoNum type="arabicPeriod" startAt="8"/>
            </a:pPr>
            <a:r>
              <a:rPr lang="en-US" sz="2000" b="1" dirty="0" smtClean="0"/>
              <a:t> Parents Nights</a:t>
            </a:r>
            <a:endParaRPr lang="en-GB" sz="2000" dirty="0" smtClean="0"/>
          </a:p>
          <a:p>
            <a:pPr lvl="0"/>
            <a:r>
              <a:rPr lang="en-US" sz="2000" b="1" dirty="0" smtClean="0"/>
              <a:t>10.  AOB</a:t>
            </a:r>
            <a:endParaRPr lang="en-GB" sz="2000" dirty="0" smtClean="0"/>
          </a:p>
          <a:p>
            <a:pPr marL="457200" lvl="0" indent="-457200">
              <a:buAutoNum type="arabicPeriod" startAt="11"/>
            </a:pPr>
            <a:r>
              <a:rPr lang="en-US" sz="2000" b="1" dirty="0" smtClean="0"/>
              <a:t>Next Meeting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October In School/Virtual?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US" sz="2000" b="1" dirty="0" smtClean="0"/>
              <a:t>Meeting Room Booking - Lynn</a:t>
            </a:r>
            <a:endParaRPr lang="en-GB" sz="20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1" b="9855"/>
          <a:stretch/>
        </p:blipFill>
        <p:spPr>
          <a:xfrm>
            <a:off x="9257160" y="154439"/>
            <a:ext cx="2723324" cy="144576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517770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569</TotalTime>
  <Words>420</Words>
  <Application>Microsoft Office PowerPoint</Application>
  <PresentationFormat>Widescreen</PresentationFormat>
  <Paragraphs>98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 Black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Susan McMillan</dc:creator>
  <cp:lastModifiedBy>Eric Brownlie</cp:lastModifiedBy>
  <cp:revision>81</cp:revision>
  <dcterms:created xsi:type="dcterms:W3CDTF">2024-07-02T15:53:13Z</dcterms:created>
  <dcterms:modified xsi:type="dcterms:W3CDTF">2025-09-14T10:32:58Z</dcterms:modified>
</cp:coreProperties>
</file>